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  <p:sldMasterId id="2147483700" r:id="rId5"/>
  </p:sldMasterIdLst>
  <p:notesMasterIdLst>
    <p:notesMasterId r:id="rId12"/>
  </p:notesMasterIdLst>
  <p:sldIdLst>
    <p:sldId id="327" r:id="rId6"/>
    <p:sldId id="365" r:id="rId7"/>
    <p:sldId id="366" r:id="rId8"/>
    <p:sldId id="367" r:id="rId9"/>
    <p:sldId id="368" r:id="rId10"/>
    <p:sldId id="370" r:id="rId11"/>
  </p:sldIdLst>
  <p:sldSz cx="9144000" cy="6858000" type="screen4x3"/>
  <p:notesSz cx="6865938" cy="99980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6EBE"/>
    <a:srgbClr val="BD8F3A"/>
    <a:srgbClr val="003A6E"/>
    <a:srgbClr val="FC4A63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F7009B-A0A9-4D30-9401-E5F1AE7AA408}" v="124" dt="2020-03-17T01:17:56.519"/>
    <p1510:client id="{23AC7E47-FF84-4F5C-9C73-6C7969AEA22A}" v="33" dt="2020-03-16T07:03:37"/>
    <p1510:client id="{25F20460-1BF4-92AA-12AC-D739F650C5EB}" v="1448" dt="2020-03-17T03:17:33.706"/>
    <p1510:client id="{288AF4D4-76D3-42EC-914B-A432688A0D4D}" v="1037" dt="2020-03-17T02:02:24.100"/>
    <p1510:client id="{3A7B8961-2325-4F72-AD38-A327C44408B1}" v="309" dt="2020-05-06T01:40:23.193"/>
    <p1510:client id="{3F68A6E2-529B-4E4C-9239-5730C42C103A}" v="225" dt="2020-03-17T02:18:36.616"/>
    <p1510:client id="{42EEE0E2-B31B-4DC2-880E-569D768B6B5F}" v="66" dt="2020-03-17T02:48:10.374"/>
    <p1510:client id="{4C2AB11C-F182-3BC5-0FF4-26665D18E365}" v="222" dt="2020-03-16T06:44:37.212"/>
    <p1510:client id="{5EEB762E-E466-4111-98C0-7632A738F963}" v="2885" vWet="2886" dt="2020-03-17T02:46:48.583"/>
    <p1510:client id="{63C59D1D-7027-7B27-529D-5290456436F2}" v="360" dt="2020-03-16T12:39:14.613"/>
    <p1510:client id="{A6F117CF-00CE-4B27-AF91-C3346A20B817}" v="3" dt="2020-03-16T08:24:31.806"/>
    <p1510:client id="{A7D584F9-0C63-4743-9198-D5E73350AAA4}" v="483" dt="2020-03-17T03:15:25.250"/>
    <p1510:client id="{A995E002-3A6A-4E92-AA20-83CEB18FDF83}" v="52" dt="2020-03-17T03:23:23.114"/>
    <p1510:client id="{B25306A0-E988-4E99-94E7-19FB7A2DB9D9}" v="103" dt="2020-03-17T02:10:24.812"/>
    <p1510:client id="{C7EDF7EF-9D3D-4385-A175-3D3CCEA3449E}" v="63" dt="2020-03-17T02:13:31.935"/>
    <p1510:client id="{CF1D94AD-9872-4424-B0E2-6DA21B6093AA}" v="309" dt="2020-03-17T02:58:56.753"/>
    <p1510:client id="{DE4CA494-23B6-4BA2-9391-20B3AAD1FFD5}" v="150" dt="2020-03-17T03:02:47.993"/>
    <p1510:client id="{EFD04139-501A-4664-8B90-43C52A8FCEE1}" v="135" dt="2020-03-17T02:40:11.566"/>
    <p1510:client id="{F4CE18C1-F43A-49A2-B003-E1765005A2CF}" v="122" dt="2020-03-16T06:42:11.356"/>
    <p1510:client id="{FB5B5670-7D8C-4163-902F-B85781CFE50B}" v="214" dt="2020-03-17T02:48:30.1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3202" autoAdjust="0"/>
  </p:normalViewPr>
  <p:slideViewPr>
    <p:cSldViewPr snapToGrid="0">
      <p:cViewPr varScale="1">
        <p:scale>
          <a:sx n="98" d="100"/>
          <a:sy n="98" d="100"/>
        </p:scale>
        <p:origin x="52" y="1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38C31E9E-29E6-4AAE-BB20-AE4646AB93A7}" type="datetimeFigureOut">
              <a:rPr lang="ko-KR" altLang="en-US" smtClean="0"/>
              <a:t>2020-05-07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1249363"/>
            <a:ext cx="4497388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6B20BFC0-93D5-48BE-A4FA-E3A0DFA02B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9834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0F089E68-D670-4409-9E10-C95AA064D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80F0C563-3D76-4B13-A174-7E544EB7A9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8984FD9-A7D3-4DF5-B9FC-0D56D17D81EA}" type="datetimeFigureOut">
              <a:rPr lang="ko-KR" altLang="en-US" smtClean="0"/>
              <a:t>2020-05-07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8FC31CFA-2C79-43F9-A56B-593A8D8B5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DE796852-20CC-408E-8F6D-B3C045E3A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F9579F7-898E-4917-8F75-CB77F59A2D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5268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사용자 지정 레이아웃">
    <p:bg>
      <p:bgPr>
        <a:solidFill>
          <a:srgbClr val="F8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742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802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solidFill>
          <a:srgbClr val="F8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02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B70B3ACA-AF75-4407-B404-6B498BC0F3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" y="0"/>
            <a:ext cx="9144000" cy="73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3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702" r:id="rId2"/>
    <p:sldLayoutId id="2147483703" r:id="rId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C8C63108-6457-49D4-B00C-F639B9852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D9A53CB-0960-4C98-8A1F-7198E9A7E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0706B5B-F7AB-4868-92A1-54D7088F9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8F4EB-6D29-47C1-A1AB-396E88A099E1}" type="datetimeFigureOut">
              <a:rPr lang="ko-KR" altLang="en-US" smtClean="0"/>
              <a:t>2020-05-07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4151D93E-7B73-4C80-A4A6-ED7A4689B8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287F7D0-06DD-44F3-A763-94E0BE3A7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2196A-7DC1-4442-96F6-316B772B325C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 descr="건물, 탑, 표지판, 비행기이(가) 표시된 사진&#10;&#10;자동 생성된 설명">
            <a:extLst>
              <a:ext uri="{FF2B5EF4-FFF2-40B4-BE49-F238E27FC236}">
                <a16:creationId xmlns:a16="http://schemas.microsoft.com/office/drawing/2014/main" xmlns="" id="{FAD63FB3-952B-4DD2-B166-9452EA4DAA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1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A5C5A3E-FC91-447E-997C-A73A7DEC3615}"/>
              </a:ext>
            </a:extLst>
          </p:cNvPr>
          <p:cNvSpPr txBox="1"/>
          <p:nvPr/>
        </p:nvSpPr>
        <p:spPr>
          <a:xfrm>
            <a:off x="1692916" y="3152001"/>
            <a:ext cx="6146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b="1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Bold" panose="00000800000000000000" pitchFamily="2" charset="-127"/>
              </a:rPr>
              <a:t>Gripping Force Comparative Analysis</a:t>
            </a:r>
            <a:endParaRPr lang="ko-KR" altLang="en-US" sz="3000" b="1" dirty="0">
              <a:latin typeface="KoPub돋움체 Medium" panose="00000600000000000000" pitchFamily="2" charset="-127"/>
              <a:ea typeface="KoPub돋움체 Medium" panose="000006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7577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20C1F0D-9896-4612-896B-C89AAC9BE8D6}"/>
              </a:ext>
            </a:extLst>
          </p:cNvPr>
          <p:cNvSpPr txBox="1"/>
          <p:nvPr/>
        </p:nvSpPr>
        <p:spPr>
          <a:xfrm>
            <a:off x="202351" y="1051649"/>
            <a:ext cx="8429119" cy="11387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Bold"/>
              </a:rPr>
              <a:t>Reference Paper Analysis</a:t>
            </a:r>
          </a:p>
          <a:p>
            <a:pPr lvl="1"/>
            <a:r>
              <a:rPr lang="ko-KR" altLang="en-US" sz="14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Light" panose="00000300000000000000" pitchFamily="2" charset="-127"/>
              </a:rPr>
              <a:t>▶ </a:t>
            </a:r>
            <a:r>
              <a:rPr lang="en-US" altLang="ko-KR" sz="1400" dirty="0" err="1"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Light" panose="00000300000000000000" pitchFamily="2" charset="-127"/>
              </a:rPr>
              <a:t>Mucksavage</a:t>
            </a:r>
            <a:r>
              <a:rPr lang="en-US" altLang="ko-KR" sz="14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Light" panose="00000300000000000000" pitchFamily="2" charset="-127"/>
              </a:rPr>
              <a:t>, Phillip, et al. "Differences in grip forces among various robotic instruments and da Vinci surgical platforms." </a:t>
            </a:r>
            <a:r>
              <a:rPr lang="en-US" altLang="ko-KR" sz="1400" i="1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Light" panose="00000300000000000000" pitchFamily="2" charset="-127"/>
              </a:rPr>
              <a:t>Journal of </a:t>
            </a:r>
            <a:r>
              <a:rPr lang="en-US" altLang="ko-KR" sz="1400" i="1" dirty="0" err="1"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Light" panose="00000300000000000000" pitchFamily="2" charset="-127"/>
              </a:rPr>
              <a:t>endourology</a:t>
            </a:r>
            <a:r>
              <a:rPr lang="en-US" altLang="ko-KR" sz="1400" i="1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Light" panose="00000300000000000000" pitchFamily="2" charset="-127"/>
              </a:rPr>
              <a:t> 25.3 </a:t>
            </a:r>
            <a:r>
              <a:rPr lang="en-US" altLang="ko-KR" sz="14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Light" panose="00000300000000000000" pitchFamily="2" charset="-127"/>
              </a:rPr>
              <a:t>(2011): 523-528.</a:t>
            </a:r>
          </a:p>
          <a:p>
            <a:endParaRPr lang="ko-KR" altLang="en-US" sz="1600" b="1" dirty="0">
              <a:latin typeface="KoPub돋움체 Medium" panose="00000600000000000000" pitchFamily="2" charset="-127"/>
              <a:ea typeface="KoPub돋움체 Medium" panose="00000600000000000000" pitchFamily="2" charset="-127"/>
              <a:cs typeface="KoPubWorld돋움체 Bold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xmlns="" id="{9F2098F8-767A-417F-9B1E-76F4652155DE}"/>
              </a:ext>
            </a:extLst>
          </p:cNvPr>
          <p:cNvSpPr txBox="1"/>
          <p:nvPr/>
        </p:nvSpPr>
        <p:spPr>
          <a:xfrm>
            <a:off x="379904" y="2067312"/>
            <a:ext cx="8251566" cy="2595775"/>
          </a:xfrm>
          <a:prstGeom prst="rect">
            <a:avLst/>
          </a:prstGeom>
          <a:noFill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ko-KR" altLang="en-US" sz="12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Light" panose="00000300000000000000" pitchFamily="2" charset="-127"/>
              </a:rPr>
              <a:t>▶  </a:t>
            </a:r>
            <a:r>
              <a:rPr lang="en-US" altLang="ko-KR" sz="12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Light" panose="00000300000000000000" pitchFamily="2" charset="-127"/>
              </a:rPr>
              <a:t>Measurement of gripping force according to da Vinci system and its end-tool.</a:t>
            </a: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Light" panose="00000300000000000000" pitchFamily="2" charset="-127"/>
              </a:rPr>
              <a:t>▶  </a:t>
            </a:r>
            <a:r>
              <a:rPr lang="en-US" altLang="ko-KR" sz="1200" dirty="0" err="1"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Light" panose="00000300000000000000" pitchFamily="2" charset="-127"/>
              </a:rPr>
              <a:t>Methond</a:t>
            </a:r>
            <a:r>
              <a:rPr lang="en-US" altLang="ko-KR" sz="12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Light" panose="00000300000000000000" pitchFamily="2" charset="-127"/>
              </a:rPr>
              <a:t> of Measurement</a:t>
            </a:r>
          </a:p>
          <a:p>
            <a:pPr marL="628650" lvl="1" indent="-171450">
              <a:lnSpc>
                <a:spcPct val="200000"/>
              </a:lnSpc>
              <a:buFontTx/>
              <a:buChar char="-"/>
            </a:pPr>
            <a:r>
              <a:rPr lang="en-US" altLang="ko-KR" sz="12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Light" panose="00000300000000000000" pitchFamily="2" charset="-127"/>
              </a:rPr>
              <a:t>Install Load Cell and build housing to bite (hold) end-tool.</a:t>
            </a:r>
          </a:p>
          <a:p>
            <a:pPr marL="628650" lvl="1" indent="-171450">
              <a:lnSpc>
                <a:spcPct val="200000"/>
              </a:lnSpc>
              <a:buFontTx/>
              <a:buChar char="-"/>
            </a:pPr>
            <a:r>
              <a:rPr lang="en-US" altLang="ko-KR" sz="12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Light" panose="00000300000000000000" pitchFamily="2" charset="-127"/>
              </a:rPr>
              <a:t>Using the Bulldog Clamp, compare the measurements of ①directly gripping the Load Cell and ② Gripping the Load Cell after installing it in the housing to derive a conversion formula.</a:t>
            </a:r>
          </a:p>
          <a:p>
            <a:pPr marL="628650" lvl="1" indent="-171450">
              <a:lnSpc>
                <a:spcPct val="200000"/>
              </a:lnSpc>
              <a:buFontTx/>
              <a:buChar char="-"/>
            </a:pPr>
            <a:r>
              <a:rPr lang="ko-KR" altLang="en-US" sz="12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Light" panose="00000300000000000000" pitchFamily="2" charset="-127"/>
              </a:rPr>
              <a:t> </a:t>
            </a:r>
            <a:r>
              <a:rPr lang="en-US" altLang="ko-KR" sz="12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Light" panose="00000300000000000000" pitchFamily="2" charset="-127"/>
              </a:rPr>
              <a:t>After gripping the mount with the end-tool, measure the load acting on the Load Cell, and derive the actual gripping force  through the conversion formula.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851" y="4719691"/>
            <a:ext cx="2182686" cy="191811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617" y="4761918"/>
            <a:ext cx="2818700" cy="18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34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xmlns="" id="{9F2098F8-767A-417F-9B1E-76F4652155DE}"/>
              </a:ext>
            </a:extLst>
          </p:cNvPr>
          <p:cNvSpPr txBox="1"/>
          <p:nvPr/>
        </p:nvSpPr>
        <p:spPr>
          <a:xfrm>
            <a:off x="379904" y="1840168"/>
            <a:ext cx="8141108" cy="757580"/>
          </a:xfrm>
          <a:prstGeom prst="rect">
            <a:avLst/>
          </a:prstGeom>
          <a:noFill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ko-KR" altLang="en-US" sz="12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Light" panose="00000300000000000000" pitchFamily="2" charset="-127"/>
              </a:rPr>
              <a:t>▶  </a:t>
            </a:r>
            <a:r>
              <a:rPr lang="en-US" altLang="ko-KR" sz="12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Light" panose="00000300000000000000" pitchFamily="2" charset="-127"/>
              </a:rPr>
              <a:t>Main measurement results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Light" panose="00000300000000000000" pitchFamily="2" charset="-127"/>
              </a:rPr>
              <a:t> - Gripping Force of da Vinci’s Needle Driver : About</a:t>
            </a:r>
            <a:r>
              <a:rPr lang="ko-KR" altLang="en-US" sz="12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Light" panose="00000300000000000000" pitchFamily="2" charset="-127"/>
              </a:rPr>
              <a:t> </a:t>
            </a:r>
            <a:r>
              <a:rPr lang="en-US" altLang="ko-KR" sz="12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Light" panose="00000300000000000000" pitchFamily="2" charset="-127"/>
              </a:rPr>
              <a:t>15~22N (newton)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20C1F0D-9896-4612-896B-C89AAC9BE8D6}"/>
              </a:ext>
            </a:extLst>
          </p:cNvPr>
          <p:cNvSpPr txBox="1"/>
          <p:nvPr/>
        </p:nvSpPr>
        <p:spPr>
          <a:xfrm>
            <a:off x="202351" y="1051649"/>
            <a:ext cx="8429119" cy="4253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Bold"/>
              </a:rPr>
              <a:t>Reference Paper Analysis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1749905" y="2838712"/>
            <a:ext cx="5751669" cy="3744606"/>
            <a:chOff x="1586061" y="2590215"/>
            <a:chExt cx="4585716" cy="2985516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6061" y="2590215"/>
              <a:ext cx="4585716" cy="2985516"/>
            </a:xfrm>
            <a:prstGeom prst="rect">
              <a:avLst/>
            </a:prstGeom>
          </p:spPr>
        </p:pic>
        <p:sp>
          <p:nvSpPr>
            <p:cNvPr id="8" name="직사각형 7"/>
            <p:cNvSpPr/>
            <p:nvPr/>
          </p:nvSpPr>
          <p:spPr>
            <a:xfrm>
              <a:off x="4569755" y="3252340"/>
              <a:ext cx="1143631" cy="13661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3" name="직선 연결선 2"/>
          <p:cNvCxnSpPr/>
          <p:nvPr/>
        </p:nvCxnSpPr>
        <p:spPr>
          <a:xfrm flipH="1">
            <a:off x="2184076" y="4117712"/>
            <a:ext cx="43972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2184076" y="4211870"/>
            <a:ext cx="43972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49992" y="3840713"/>
            <a:ext cx="1434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ln w="3175">
                  <a:noFill/>
                </a:ln>
                <a:solidFill>
                  <a:srgbClr val="466EBE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Maximum</a:t>
            </a:r>
            <a:r>
              <a:rPr lang="ko-KR" altLang="en-US" sz="1200" dirty="0">
                <a:ln w="3175">
                  <a:noFill/>
                </a:ln>
                <a:solidFill>
                  <a:srgbClr val="466EBE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en-US" altLang="ko-KR" sz="1200" dirty="0">
                <a:ln w="3175">
                  <a:noFill/>
                </a:ln>
                <a:solidFill>
                  <a:srgbClr val="466EBE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22N</a:t>
            </a:r>
            <a:endParaRPr lang="ko-KR" altLang="en-US" sz="1000" dirty="0">
              <a:ln w="3175">
                <a:noFill/>
              </a:ln>
              <a:solidFill>
                <a:srgbClr val="466EBE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6487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그룹 47"/>
          <p:cNvGrpSpPr/>
          <p:nvPr/>
        </p:nvGrpSpPr>
        <p:grpSpPr>
          <a:xfrm>
            <a:off x="5373546" y="2342526"/>
            <a:ext cx="2752641" cy="2418987"/>
            <a:chOff x="2558205" y="123743"/>
            <a:chExt cx="6832749" cy="6004537"/>
          </a:xfrm>
        </p:grpSpPr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8205" y="123743"/>
              <a:ext cx="6832749" cy="6004537"/>
            </a:xfrm>
            <a:prstGeom prst="rect">
              <a:avLst/>
            </a:prstGeom>
          </p:spPr>
        </p:pic>
        <p:cxnSp>
          <p:nvCxnSpPr>
            <p:cNvPr id="50" name="직선 연결선 49"/>
            <p:cNvCxnSpPr/>
            <p:nvPr/>
          </p:nvCxnSpPr>
          <p:spPr>
            <a:xfrm rot="-1080000" flipV="1">
              <a:off x="4547998" y="4394322"/>
              <a:ext cx="21600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/>
            <p:cNvCxnSpPr/>
            <p:nvPr/>
          </p:nvCxnSpPr>
          <p:spPr>
            <a:xfrm>
              <a:off x="5536828" y="1149306"/>
              <a:ext cx="226801" cy="982389"/>
            </a:xfrm>
            <a:prstGeom prst="line">
              <a:avLst/>
            </a:prstGeom>
            <a:ln w="158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/>
            <p:cNvCxnSpPr/>
            <p:nvPr/>
          </p:nvCxnSpPr>
          <p:spPr>
            <a:xfrm rot="-540000" flipV="1">
              <a:off x="4971660" y="2140046"/>
              <a:ext cx="1764000" cy="0"/>
            </a:xfrm>
            <a:prstGeom prst="line">
              <a:avLst/>
            </a:prstGeom>
            <a:ln w="15875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/>
            <p:cNvCxnSpPr/>
            <p:nvPr/>
          </p:nvCxnSpPr>
          <p:spPr>
            <a:xfrm rot="4620000" flipV="1">
              <a:off x="4824683" y="2378453"/>
              <a:ext cx="2664000" cy="0"/>
            </a:xfrm>
            <a:prstGeom prst="line">
              <a:avLst/>
            </a:prstGeom>
            <a:ln w="158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20C1F0D-9896-4612-896B-C89AAC9BE8D6}"/>
              </a:ext>
            </a:extLst>
          </p:cNvPr>
          <p:cNvSpPr txBox="1"/>
          <p:nvPr/>
        </p:nvSpPr>
        <p:spPr>
          <a:xfrm>
            <a:off x="202351" y="1051649"/>
            <a:ext cx="8429119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Bold"/>
              </a:rPr>
              <a:t>Reference Paper Analysis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xmlns="" id="{9F2098F8-767A-417F-9B1E-76F4652155DE}"/>
              </a:ext>
            </a:extLst>
          </p:cNvPr>
          <p:cNvSpPr txBox="1"/>
          <p:nvPr/>
        </p:nvSpPr>
        <p:spPr>
          <a:xfrm>
            <a:off x="379904" y="1482536"/>
            <a:ext cx="8251566" cy="807913"/>
          </a:xfrm>
          <a:prstGeom prst="rect">
            <a:avLst/>
          </a:prstGeom>
          <a:noFill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ko-KR" altLang="en-US" sz="12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Light" panose="00000300000000000000" pitchFamily="2" charset="-127"/>
              </a:rPr>
              <a:t>▶  </a:t>
            </a:r>
            <a:r>
              <a:rPr lang="en-US" altLang="ko-KR" sz="12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Light" panose="00000300000000000000" pitchFamily="2" charset="-127"/>
              </a:rPr>
              <a:t>Measurement device dimension estimation and force </a:t>
            </a:r>
            <a:r>
              <a:rPr lang="en-US" altLang="ko-KR" sz="1200" dirty="0" err="1"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Light" panose="00000300000000000000" pitchFamily="2" charset="-127"/>
              </a:rPr>
              <a:t>covernsion</a:t>
            </a:r>
            <a:endParaRPr lang="en-US" altLang="ko-KR" sz="1200" dirty="0">
              <a:latin typeface="KoPub돋움체 Medium" panose="00000600000000000000" pitchFamily="2" charset="-127"/>
              <a:ea typeface="KoPub돋움체 Medium" panose="00000600000000000000" pitchFamily="2" charset="-127"/>
              <a:cs typeface="KoPubWorld돋움체 Light" panose="00000300000000000000" pitchFamily="2" charset="-127"/>
            </a:endParaRPr>
          </a:p>
          <a:p>
            <a:pPr marL="628650" lvl="1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Light" panose="00000300000000000000" pitchFamily="2" charset="-127"/>
              </a:rPr>
              <a:t>Estimation of the main dimensions on the photo from actual measurements of Da Vinci end-tools.</a:t>
            </a:r>
          </a:p>
        </p:txBody>
      </p:sp>
      <p:grpSp>
        <p:nvGrpSpPr>
          <p:cNvPr id="45" name="그룹 44"/>
          <p:cNvGrpSpPr/>
          <p:nvPr/>
        </p:nvGrpSpPr>
        <p:grpSpPr>
          <a:xfrm>
            <a:off x="949511" y="2347855"/>
            <a:ext cx="4416622" cy="2438191"/>
            <a:chOff x="857726" y="2347855"/>
            <a:chExt cx="4416622" cy="2438191"/>
          </a:xfrm>
        </p:grpSpPr>
        <p:grpSp>
          <p:nvGrpSpPr>
            <p:cNvPr id="4" name="그룹 3"/>
            <p:cNvGrpSpPr/>
            <p:nvPr/>
          </p:nvGrpSpPr>
          <p:grpSpPr>
            <a:xfrm>
              <a:off x="857726" y="2347855"/>
              <a:ext cx="3616830" cy="2413658"/>
              <a:chOff x="1331391" y="130629"/>
              <a:chExt cx="9707168" cy="6477989"/>
            </a:xfrm>
          </p:grpSpPr>
          <p:pic>
            <p:nvPicPr>
              <p:cNvPr id="5" name="그림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1391" y="130629"/>
                <a:ext cx="9707168" cy="6477989"/>
              </a:xfrm>
              <a:prstGeom prst="rect">
                <a:avLst/>
              </a:prstGeom>
            </p:spPr>
          </p:pic>
          <p:cxnSp>
            <p:nvCxnSpPr>
              <p:cNvPr id="6" name="직선 연결선 5"/>
              <p:cNvCxnSpPr/>
              <p:nvPr/>
            </p:nvCxnSpPr>
            <p:spPr>
              <a:xfrm rot="-480000" flipV="1">
                <a:off x="8059488" y="3202312"/>
                <a:ext cx="360000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직선 연결선 6"/>
              <p:cNvCxnSpPr>
                <a:cxnSpLocks/>
                <a:endCxn id="19" idx="1"/>
              </p:cNvCxnSpPr>
              <p:nvPr/>
            </p:nvCxnSpPr>
            <p:spPr>
              <a:xfrm flipV="1">
                <a:off x="5475360" y="3304311"/>
                <a:ext cx="1344803" cy="422476"/>
              </a:xfrm>
              <a:prstGeom prst="line">
                <a:avLst/>
              </a:prstGeom>
              <a:ln w="158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직선 연결선 7"/>
              <p:cNvCxnSpPr/>
              <p:nvPr/>
            </p:nvCxnSpPr>
            <p:spPr>
              <a:xfrm rot="-60000" flipV="1">
                <a:off x="3984031" y="4210232"/>
                <a:ext cx="1764000" cy="0"/>
              </a:xfrm>
              <a:prstGeom prst="line">
                <a:avLst/>
              </a:prstGeom>
              <a:ln w="158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직선 연결선 8"/>
              <p:cNvCxnSpPr/>
              <p:nvPr/>
            </p:nvCxnSpPr>
            <p:spPr>
              <a:xfrm rot="4680000" flipV="1">
                <a:off x="5055256" y="1497609"/>
                <a:ext cx="216000" cy="0"/>
              </a:xfrm>
              <a:prstGeom prst="line">
                <a:avLst/>
              </a:prstGeom>
              <a:ln w="158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직선 연결선 9"/>
              <p:cNvCxnSpPr/>
              <p:nvPr/>
            </p:nvCxnSpPr>
            <p:spPr>
              <a:xfrm rot="-60000" flipV="1">
                <a:off x="2535554" y="4140188"/>
                <a:ext cx="3204000" cy="0"/>
              </a:xfrm>
              <a:prstGeom prst="line">
                <a:avLst/>
              </a:prstGeom>
              <a:ln w="158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2902808" y="3299516"/>
              <a:ext cx="17197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n w="3175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cs typeface="KoPubWorld돋움체 Bold" panose="00000800000000000000" pitchFamily="2" charset="-127"/>
                </a:rPr>
                <a:t>3.6mm</a:t>
              </a:r>
            </a:p>
            <a:p>
              <a:r>
                <a:rPr lang="en-US" altLang="ko-KR" sz="1200" dirty="0">
                  <a:ln w="3175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cs typeface="KoPubWorld돋움체 Bold" panose="00000800000000000000" pitchFamily="2" charset="-127"/>
                </a:rPr>
                <a:t>(Actual Measurement)</a:t>
              </a:r>
              <a:endParaRPr lang="ko-KR" altLang="en-US" sz="1200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03117" y="4355159"/>
              <a:ext cx="252665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n w="3175">
                    <a:noFill/>
                  </a:ln>
                  <a:solidFill>
                    <a:srgbClr val="FFC000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cs typeface="KoPubWorld돋움체 Bold" panose="00000800000000000000" pitchFamily="2" charset="-127"/>
                </a:rPr>
                <a:t>Induced Jaw Length 20.5mm</a:t>
              </a:r>
            </a:p>
            <a:p>
              <a:r>
                <a:rPr lang="en-US" altLang="ko-KR" sz="1000" dirty="0">
                  <a:ln w="3175">
                    <a:noFill/>
                  </a:ln>
                  <a:solidFill>
                    <a:srgbClr val="FFC000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cs typeface="KoPubWorld돋움체 Bold" panose="00000800000000000000" pitchFamily="2" charset="-127"/>
                </a:rPr>
                <a:t>(Da Vinci data: 20mm, About 2.5% error</a:t>
              </a:r>
              <a:endParaRPr lang="ko-KR" altLang="en-US" sz="1000" dirty="0">
                <a:ln w="3175">
                  <a:noFill/>
                </a:ln>
                <a:solidFill>
                  <a:srgbClr val="FFC00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Bold" panose="00000800000000000000" pitchFamily="2" charset="-127"/>
              </a:endParaRPr>
            </a:p>
          </p:txBody>
        </p:sp>
        <p:cxnSp>
          <p:nvCxnSpPr>
            <p:cNvPr id="22" name="직선 연결선 21"/>
            <p:cNvCxnSpPr/>
            <p:nvPr/>
          </p:nvCxnSpPr>
          <p:spPr>
            <a:xfrm flipV="1">
              <a:off x="2496347" y="2930184"/>
              <a:ext cx="471171" cy="664401"/>
            </a:xfrm>
            <a:prstGeom prst="line">
              <a:avLst/>
            </a:prstGeom>
            <a:ln w="15875">
              <a:solidFill>
                <a:srgbClr val="00B050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 flipH="1" flipV="1">
              <a:off x="2723006" y="3653561"/>
              <a:ext cx="342824" cy="647005"/>
            </a:xfrm>
            <a:prstGeom prst="line">
              <a:avLst/>
            </a:prstGeom>
            <a:ln w="158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925369" y="2462902"/>
              <a:ext cx="23489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cs typeface="KoPubWorld돋움체 Bold" panose="00000800000000000000" pitchFamily="2" charset="-127"/>
                </a:rPr>
                <a:t>Jaw Contact Point: </a:t>
              </a:r>
              <a:r>
                <a:rPr lang="en-US" altLang="ko-KR" sz="1200" b="1" dirty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cs typeface="KoPubWorld돋움체 Bold" panose="00000800000000000000" pitchFamily="2" charset="-127"/>
                </a:rPr>
                <a:t>Jaw mounting position 3mm</a:t>
              </a:r>
            </a:p>
            <a:p>
              <a:r>
                <a:rPr lang="en-US" altLang="ko-KR" sz="1200" b="1" dirty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rPr>
                <a:t> Jaw contact point Pivot Length : (Jaw Length) -3mm</a:t>
              </a:r>
              <a:endParaRPr lang="ko-KR" altLang="en-US" sz="12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36" name="TextBox 1">
            <a:extLst>
              <a:ext uri="{FF2B5EF4-FFF2-40B4-BE49-F238E27FC236}">
                <a16:creationId xmlns:a16="http://schemas.microsoft.com/office/drawing/2014/main" xmlns="" id="{9F2098F8-767A-417F-9B1E-76F4652155DE}"/>
              </a:ext>
            </a:extLst>
          </p:cNvPr>
          <p:cNvSpPr txBox="1"/>
          <p:nvPr/>
        </p:nvSpPr>
        <p:spPr>
          <a:xfrm>
            <a:off x="-61404" y="4739944"/>
            <a:ext cx="5295308" cy="379784"/>
          </a:xfrm>
          <a:prstGeom prst="rect">
            <a:avLst/>
          </a:prstGeom>
          <a:noFill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1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Calculation of Gripping Force Torque on Da Vinci Needle Driver</a:t>
            </a:r>
          </a:p>
        </p:txBody>
      </p:sp>
      <p:grpSp>
        <p:nvGrpSpPr>
          <p:cNvPr id="46" name="그룹 45"/>
          <p:cNvGrpSpPr/>
          <p:nvPr/>
        </p:nvGrpSpPr>
        <p:grpSpPr>
          <a:xfrm>
            <a:off x="281376" y="5266086"/>
            <a:ext cx="4370922" cy="1051344"/>
            <a:chOff x="4575626" y="5356806"/>
            <a:chExt cx="4370922" cy="1051344"/>
          </a:xfrm>
        </p:grpSpPr>
        <p:grpSp>
          <p:nvGrpSpPr>
            <p:cNvPr id="39" name="그룹 38"/>
            <p:cNvGrpSpPr/>
            <p:nvPr/>
          </p:nvGrpSpPr>
          <p:grpSpPr>
            <a:xfrm>
              <a:off x="4575626" y="5356806"/>
              <a:ext cx="4370922" cy="1051344"/>
              <a:chOff x="4401075" y="3067394"/>
              <a:chExt cx="3877521" cy="932666"/>
            </a:xfrm>
          </p:grpSpPr>
          <p:pic>
            <p:nvPicPr>
              <p:cNvPr id="37" name="그림 36"/>
              <p:cNvPicPr>
                <a:picLocks noChangeAspect="1"/>
              </p:cNvPicPr>
              <p:nvPr/>
            </p:nvPicPr>
            <p:blipFill rotWithShape="1">
              <a:blip r:embed="rId4"/>
              <a:srcRect b="64026"/>
              <a:stretch/>
            </p:blipFill>
            <p:spPr>
              <a:xfrm>
                <a:off x="4401075" y="3067394"/>
                <a:ext cx="3877521" cy="887240"/>
              </a:xfrm>
              <a:prstGeom prst="rect">
                <a:avLst/>
              </a:prstGeom>
            </p:spPr>
          </p:pic>
          <p:pic>
            <p:nvPicPr>
              <p:cNvPr id="38" name="그림 37"/>
              <p:cNvPicPr>
                <a:picLocks noChangeAspect="1"/>
              </p:cNvPicPr>
              <p:nvPr/>
            </p:nvPicPr>
            <p:blipFill rotWithShape="1">
              <a:blip r:embed="rId4"/>
              <a:srcRect t="75202"/>
              <a:stretch/>
            </p:blipFill>
            <p:spPr>
              <a:xfrm>
                <a:off x="4401075" y="3388459"/>
                <a:ext cx="3877521" cy="611601"/>
              </a:xfrm>
              <a:prstGeom prst="rect">
                <a:avLst/>
              </a:prstGeom>
            </p:spPr>
          </p:pic>
        </p:grpSp>
        <p:sp>
          <p:nvSpPr>
            <p:cNvPr id="40" name="직사각형 39"/>
            <p:cNvSpPr/>
            <p:nvPr/>
          </p:nvSpPr>
          <p:spPr>
            <a:xfrm>
              <a:off x="5643343" y="5843929"/>
              <a:ext cx="745809" cy="115454"/>
            </a:xfrm>
            <a:prstGeom prst="rect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5643343" y="6100996"/>
              <a:ext cx="1153109" cy="122237"/>
            </a:xfrm>
            <a:prstGeom prst="rect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7958622" y="5838105"/>
              <a:ext cx="212737" cy="115454"/>
            </a:xfrm>
            <a:prstGeom prst="rect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7958622" y="6107779"/>
              <a:ext cx="212737" cy="115454"/>
            </a:xfrm>
            <a:prstGeom prst="rect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</p:grpSp>
      <p:graphicFrame>
        <p:nvGraphicFramePr>
          <p:cNvPr id="44" name="표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895"/>
              </p:ext>
            </p:extLst>
          </p:nvPr>
        </p:nvGraphicFramePr>
        <p:xfrm>
          <a:off x="5319610" y="5082588"/>
          <a:ext cx="3729974" cy="1670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044">
                  <a:extLst>
                    <a:ext uri="{9D8B030D-6E8A-4147-A177-3AD203B41FA5}">
                      <a16:colId xmlns:a16="http://schemas.microsoft.com/office/drawing/2014/main" xmlns="" val="1961500367"/>
                    </a:ext>
                  </a:extLst>
                </a:gridCol>
                <a:gridCol w="969498">
                  <a:extLst>
                    <a:ext uri="{9D8B030D-6E8A-4147-A177-3AD203B41FA5}">
                      <a16:colId xmlns:a16="http://schemas.microsoft.com/office/drawing/2014/main" xmlns="" val="3285759579"/>
                    </a:ext>
                  </a:extLst>
                </a:gridCol>
                <a:gridCol w="1088432">
                  <a:extLst>
                    <a:ext uri="{9D8B030D-6E8A-4147-A177-3AD203B41FA5}">
                      <a16:colId xmlns:a16="http://schemas.microsoft.com/office/drawing/2014/main" xmlns="" val="2716559578"/>
                    </a:ext>
                  </a:extLst>
                </a:gridCol>
              </a:tblGrid>
              <a:tr h="308049"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Large Needle</a:t>
                      </a:r>
                      <a:r>
                        <a:rPr lang="en-US" altLang="ko-KR" sz="900" baseline="0" dirty="0">
                          <a:solidFill>
                            <a:schemeClr val="tx1"/>
                          </a:solidFill>
                        </a:rPr>
                        <a:t> Driver</a:t>
                      </a:r>
                      <a:endParaRPr lang="ko-KR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Large </a:t>
                      </a:r>
                      <a:r>
                        <a:rPr lang="en-US" altLang="ko-KR" sz="900" dirty="0" err="1">
                          <a:solidFill>
                            <a:schemeClr val="tx1"/>
                          </a:solidFill>
                        </a:rPr>
                        <a:t>SutureCut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Needle</a:t>
                      </a:r>
                      <a:r>
                        <a:rPr lang="en-US" altLang="ko-KR" sz="900" baseline="0" dirty="0">
                          <a:solidFill>
                            <a:schemeClr val="tx1"/>
                          </a:solidFill>
                        </a:rPr>
                        <a:t> Driver</a:t>
                      </a:r>
                      <a:endParaRPr lang="ko-KR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0330142"/>
                  </a:ext>
                </a:extLst>
              </a:tr>
              <a:tr h="234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Measuring Force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(Max) [N]</a:t>
                      </a:r>
                      <a:endParaRPr lang="ko-KR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ko-KR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ko-KR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4887402"/>
                  </a:ext>
                </a:extLst>
              </a:tr>
              <a:tr h="234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Contact point Force [N]</a:t>
                      </a:r>
                      <a:endParaRPr lang="ko-KR" alt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7.8</a:t>
                      </a:r>
                      <a:endParaRPr lang="ko-KR" alt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8.6</a:t>
                      </a:r>
                      <a:endParaRPr lang="ko-KR" alt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2291465"/>
                  </a:ext>
                </a:extLst>
              </a:tr>
              <a:tr h="234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Jaw Length [mm]</a:t>
                      </a:r>
                      <a:endParaRPr lang="ko-KR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ko-KR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ko-KR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1933654"/>
                  </a:ext>
                </a:extLst>
              </a:tr>
              <a:tr h="234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Jaw contact point pivot Length [mm]</a:t>
                      </a:r>
                      <a:endParaRPr lang="ko-KR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ko-KR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ko-KR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10797"/>
                  </a:ext>
                </a:extLst>
              </a:tr>
              <a:tr h="234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Jaw Torque [N mm]</a:t>
                      </a:r>
                      <a:endParaRPr lang="ko-KR" alt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54.6</a:t>
                      </a:r>
                      <a:endParaRPr lang="ko-KR" alt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38.8</a:t>
                      </a:r>
                      <a:endParaRPr lang="ko-KR" alt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7686875"/>
                  </a:ext>
                </a:extLst>
              </a:tr>
            </a:tbl>
          </a:graphicData>
        </a:graphic>
      </p:graphicFrame>
      <p:sp>
        <p:nvSpPr>
          <p:cNvPr id="47" name="오른쪽 화살표 46"/>
          <p:cNvSpPr/>
          <p:nvPr/>
        </p:nvSpPr>
        <p:spPr>
          <a:xfrm>
            <a:off x="4823710" y="5650509"/>
            <a:ext cx="324488" cy="89221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cxnSp>
        <p:nvCxnSpPr>
          <p:cNvPr id="56" name="직선 연결선 55"/>
          <p:cNvCxnSpPr/>
          <p:nvPr/>
        </p:nvCxnSpPr>
        <p:spPr>
          <a:xfrm flipH="1">
            <a:off x="6924205" y="2581971"/>
            <a:ext cx="428091" cy="537025"/>
          </a:xfrm>
          <a:prstGeom prst="line">
            <a:avLst/>
          </a:prstGeom>
          <a:ln w="158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296133" y="2402187"/>
            <a:ext cx="1637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Bold" panose="00000800000000000000" pitchFamily="2" charset="-127"/>
              </a:rPr>
              <a:t>Load Cell mounting position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rgbClr val="FFC000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59" name="직선 연결선 58"/>
          <p:cNvCxnSpPr/>
          <p:nvPr/>
        </p:nvCxnSpPr>
        <p:spPr>
          <a:xfrm flipH="1">
            <a:off x="6884941" y="3049076"/>
            <a:ext cx="612392" cy="484462"/>
          </a:xfrm>
          <a:prstGeom prst="line">
            <a:avLst/>
          </a:prstGeom>
          <a:ln w="158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438007" y="2910576"/>
            <a:ext cx="1609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Bold" panose="00000800000000000000" pitchFamily="2" charset="-127"/>
              </a:rPr>
              <a:t>Contact Point Pivot Length26.7mm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rgbClr val="FFC000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62" name="직선 연결선 61"/>
          <p:cNvCxnSpPr/>
          <p:nvPr/>
        </p:nvCxnSpPr>
        <p:spPr>
          <a:xfrm>
            <a:off x="6061402" y="2600376"/>
            <a:ext cx="554086" cy="372668"/>
          </a:xfrm>
          <a:prstGeom prst="line">
            <a:avLst/>
          </a:prstGeom>
          <a:ln w="158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730570" y="2375892"/>
            <a:ext cx="2382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Bold" panose="00000800000000000000" pitchFamily="2" charset="-127"/>
              </a:rPr>
              <a:t>Load Cell Pivot Length</a:t>
            </a:r>
            <a:r>
              <a:rPr lang="ko-KR" altLang="en-US" sz="1200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en-US" altLang="ko-KR" sz="1200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Bold" panose="00000800000000000000" pitchFamily="2" charset="-127"/>
              </a:rPr>
              <a:t>10.4mm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rgbClr val="FFC000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18897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20C1F0D-9896-4612-896B-C89AAC9BE8D6}"/>
              </a:ext>
            </a:extLst>
          </p:cNvPr>
          <p:cNvSpPr txBox="1"/>
          <p:nvPr/>
        </p:nvSpPr>
        <p:spPr>
          <a:xfrm>
            <a:off x="202351" y="1051649"/>
            <a:ext cx="8429119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Bold"/>
              </a:rPr>
              <a:t>Comparative Analysis with LIVSMED’s Products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xmlns="" id="{9F2098F8-767A-417F-9B1E-76F4652155DE}"/>
              </a:ext>
            </a:extLst>
          </p:cNvPr>
          <p:cNvSpPr txBox="1"/>
          <p:nvPr/>
        </p:nvSpPr>
        <p:spPr>
          <a:xfrm>
            <a:off x="379904" y="1482536"/>
            <a:ext cx="8251566" cy="807913"/>
          </a:xfrm>
          <a:prstGeom prst="rect">
            <a:avLst/>
          </a:prstGeom>
          <a:noFill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ko-KR" altLang="en-US" sz="12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Light" panose="00000300000000000000" pitchFamily="2" charset="-127"/>
              </a:rPr>
              <a:t>▶  </a:t>
            </a:r>
            <a:r>
              <a:rPr lang="en-US" altLang="ko-KR" sz="12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Light" panose="00000300000000000000" pitchFamily="2" charset="-127"/>
              </a:rPr>
              <a:t>Comparison with quality standard</a:t>
            </a:r>
          </a:p>
          <a:p>
            <a:pPr marL="628650" lvl="1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Light" panose="00000300000000000000" pitchFamily="2" charset="-127"/>
              </a:rPr>
              <a:t>Main dimensions of LIVSMED NH01, NH02, and Gripping Force measuring equipment</a:t>
            </a:r>
          </a:p>
        </p:txBody>
      </p:sp>
      <p:grpSp>
        <p:nvGrpSpPr>
          <p:cNvPr id="18" name="그룹 17"/>
          <p:cNvGrpSpPr/>
          <p:nvPr/>
        </p:nvGrpSpPr>
        <p:grpSpPr>
          <a:xfrm>
            <a:off x="1176994" y="2313685"/>
            <a:ext cx="7325383" cy="3720257"/>
            <a:chOff x="-225663" y="2290449"/>
            <a:chExt cx="7661513" cy="3890963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7900" y="2290449"/>
              <a:ext cx="5187950" cy="3890963"/>
            </a:xfrm>
            <a:prstGeom prst="rect">
              <a:avLst/>
            </a:prstGeom>
          </p:spPr>
        </p:pic>
        <p:cxnSp>
          <p:nvCxnSpPr>
            <p:cNvPr id="51" name="직선 연결선 50"/>
            <p:cNvCxnSpPr/>
            <p:nvPr/>
          </p:nvCxnSpPr>
          <p:spPr>
            <a:xfrm flipH="1" flipV="1">
              <a:off x="1428750" y="3026136"/>
              <a:ext cx="1280032" cy="1025649"/>
            </a:xfrm>
            <a:prstGeom prst="line">
              <a:avLst/>
            </a:prstGeom>
            <a:ln w="15875">
              <a:solidFill>
                <a:srgbClr val="C00000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-225663" y="2761677"/>
              <a:ext cx="2339780" cy="482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n w="3175">
                    <a:noFill/>
                  </a:ln>
                  <a:solidFill>
                    <a:srgbClr val="C00000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cs typeface="KoPubWorld돋움체 Bold" panose="00000800000000000000" pitchFamily="2" charset="-127"/>
                </a:rPr>
                <a:t>Length of load cell pivot 30mm</a:t>
              </a:r>
              <a:endParaRPr lang="ko-KR" altLang="en-US" sz="1000" dirty="0">
                <a:ln w="3175">
                  <a:noFill/>
                </a:ln>
                <a:solidFill>
                  <a:srgbClr val="C0000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Bold" panose="00000800000000000000" pitchFamily="2" charset="-127"/>
              </a:endParaRPr>
            </a:p>
          </p:txBody>
        </p:sp>
        <p:cxnSp>
          <p:nvCxnSpPr>
            <p:cNvPr id="57" name="직선 연결선 56"/>
            <p:cNvCxnSpPr/>
            <p:nvPr/>
          </p:nvCxnSpPr>
          <p:spPr>
            <a:xfrm flipH="1">
              <a:off x="1574800" y="4124201"/>
              <a:ext cx="2270632" cy="1025649"/>
            </a:xfrm>
            <a:prstGeom prst="line">
              <a:avLst/>
            </a:prstGeom>
            <a:ln w="15875">
              <a:solidFill>
                <a:srgbClr val="C00000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-30098" y="5061463"/>
              <a:ext cx="2099556" cy="482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n w="3175">
                    <a:noFill/>
                  </a:ln>
                  <a:solidFill>
                    <a:srgbClr val="C00000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cs typeface="KoPubWorld돋움체 Bold" panose="00000800000000000000" pitchFamily="2" charset="-127"/>
                </a:rPr>
                <a:t>Length of contact point pivot 60mm</a:t>
              </a:r>
              <a:endParaRPr lang="ko-KR" altLang="en-US" sz="1000" dirty="0">
                <a:ln w="3175">
                  <a:noFill/>
                </a:ln>
                <a:solidFill>
                  <a:srgbClr val="C0000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Bold" panose="00000800000000000000" pitchFamily="2" charset="-127"/>
              </a:endParaRPr>
            </a:p>
          </p:txBody>
        </p:sp>
        <p:cxnSp>
          <p:nvCxnSpPr>
            <p:cNvPr id="63" name="직선 연결선 62"/>
            <p:cNvCxnSpPr/>
            <p:nvPr/>
          </p:nvCxnSpPr>
          <p:spPr>
            <a:xfrm flipH="1" flipV="1">
              <a:off x="3575324" y="3101993"/>
              <a:ext cx="429891" cy="1030321"/>
            </a:xfrm>
            <a:prstGeom prst="line">
              <a:avLst/>
            </a:prstGeom>
            <a:ln w="15875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연결선 64"/>
            <p:cNvCxnSpPr/>
            <p:nvPr/>
          </p:nvCxnSpPr>
          <p:spPr>
            <a:xfrm>
              <a:off x="3887014" y="4127252"/>
              <a:ext cx="208044" cy="10257"/>
            </a:xfrm>
            <a:prstGeom prst="line">
              <a:avLst/>
            </a:prstGeom>
            <a:ln w="158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2384252" y="2492193"/>
              <a:ext cx="2151674" cy="675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n w="3175">
                    <a:solidFill>
                      <a:schemeClr val="tx1"/>
                    </a:solidFill>
                  </a:ln>
                  <a:solidFill>
                    <a:srgbClr val="FFC000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cs typeface="KoPubWorld돋움체 Bold" panose="00000800000000000000" pitchFamily="2" charset="-127"/>
                </a:rPr>
                <a:t>Jaw contact point pivot</a:t>
              </a:r>
            </a:p>
            <a:p>
              <a:r>
                <a:rPr lang="en-US" altLang="ko-KR" sz="1200" dirty="0">
                  <a:ln w="3175">
                    <a:solidFill>
                      <a:schemeClr val="tx1"/>
                    </a:solidFill>
                  </a:ln>
                  <a:solidFill>
                    <a:srgbClr val="FFC000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cs typeface="KoPubWorld돋움체 Bold" panose="00000800000000000000" pitchFamily="2" charset="-127"/>
                </a:rPr>
                <a:t>NH01: 6.5mm</a:t>
              </a:r>
            </a:p>
            <a:p>
              <a:r>
                <a:rPr lang="en-US" altLang="ko-KR" sz="1200" dirty="0">
                  <a:ln w="3175">
                    <a:solidFill>
                      <a:schemeClr val="tx1"/>
                    </a:solidFill>
                  </a:ln>
                  <a:solidFill>
                    <a:srgbClr val="FFC000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cs typeface="KoPubWorld돋움체 Bold" panose="00000800000000000000" pitchFamily="2" charset="-127"/>
                </a:rPr>
                <a:t>NH02: 6.0mm</a:t>
              </a:r>
              <a:endParaRPr lang="ko-KR" altLang="en-US" sz="1000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Bold" panose="000008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406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20C1F0D-9896-4612-896B-C89AAC9BE8D6}"/>
              </a:ext>
            </a:extLst>
          </p:cNvPr>
          <p:cNvSpPr txBox="1"/>
          <p:nvPr/>
        </p:nvSpPr>
        <p:spPr>
          <a:xfrm>
            <a:off x="202351" y="1051649"/>
            <a:ext cx="8429119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Bold"/>
              </a:rPr>
              <a:t>Comparative Analysis with LIVSMED’s Products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xmlns="" id="{9F2098F8-767A-417F-9B1E-76F4652155DE}"/>
              </a:ext>
            </a:extLst>
          </p:cNvPr>
          <p:cNvSpPr txBox="1"/>
          <p:nvPr/>
        </p:nvSpPr>
        <p:spPr>
          <a:xfrm>
            <a:off x="379904" y="1482536"/>
            <a:ext cx="8251566" cy="1177245"/>
          </a:xfrm>
          <a:prstGeom prst="rect">
            <a:avLst/>
          </a:prstGeom>
          <a:noFill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ko-KR" altLang="en-US" sz="12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Light" panose="00000300000000000000" pitchFamily="2" charset="-127"/>
              </a:rPr>
              <a:t>▶ </a:t>
            </a:r>
            <a:r>
              <a:rPr lang="en-US" altLang="ko-KR" sz="12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Light" panose="00000300000000000000" pitchFamily="2" charset="-127"/>
              </a:rPr>
              <a:t>Comparison with quality standard</a:t>
            </a:r>
          </a:p>
          <a:p>
            <a:pPr marL="628650" lvl="1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Light" panose="00000300000000000000" pitchFamily="2" charset="-127"/>
              </a:rPr>
              <a:t>Quality standard Gripping Force of NH01, NH02: Based on Load Cell Measurements 105N ~ 110N</a:t>
            </a:r>
          </a:p>
          <a:p>
            <a:pPr marL="628650" lvl="1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Light" panose="00000300000000000000" pitchFamily="2" charset="-127"/>
              </a:rPr>
              <a:t>Calculation of Gripping Force Torque and comparison with Da Vinci End-tool</a:t>
            </a:r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70952"/>
              </p:ext>
            </p:extLst>
          </p:nvPr>
        </p:nvGraphicFramePr>
        <p:xfrm>
          <a:off x="2335110" y="2659781"/>
          <a:ext cx="3628316" cy="141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940">
                  <a:extLst>
                    <a:ext uri="{9D8B030D-6E8A-4147-A177-3AD203B41FA5}">
                      <a16:colId xmlns:a16="http://schemas.microsoft.com/office/drawing/2014/main" xmlns="" val="1961500367"/>
                    </a:ext>
                  </a:extLst>
                </a:gridCol>
                <a:gridCol w="1021953">
                  <a:extLst>
                    <a:ext uri="{9D8B030D-6E8A-4147-A177-3AD203B41FA5}">
                      <a16:colId xmlns:a16="http://schemas.microsoft.com/office/drawing/2014/main" xmlns="" val="3285759579"/>
                    </a:ext>
                  </a:extLst>
                </a:gridCol>
                <a:gridCol w="1112423">
                  <a:extLst>
                    <a:ext uri="{9D8B030D-6E8A-4147-A177-3AD203B41FA5}">
                      <a16:colId xmlns:a16="http://schemas.microsoft.com/office/drawing/2014/main" xmlns="" val="2716559578"/>
                    </a:ext>
                  </a:extLst>
                </a:gridCol>
              </a:tblGrid>
              <a:tr h="197646"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NH01</a:t>
                      </a:r>
                      <a:endParaRPr lang="ko-KR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NH02</a:t>
                      </a:r>
                      <a:endParaRPr lang="ko-KR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0330142"/>
                  </a:ext>
                </a:extLst>
              </a:tr>
              <a:tr h="1506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Quality Standard Force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(Max.) [N]</a:t>
                      </a:r>
                      <a:endParaRPr lang="ko-KR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110</a:t>
                      </a:r>
                      <a:endParaRPr lang="ko-KR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110</a:t>
                      </a:r>
                      <a:endParaRPr lang="ko-KR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4887402"/>
                  </a:ext>
                </a:extLst>
              </a:tr>
              <a:tr h="1506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Contact point Force [N]</a:t>
                      </a:r>
                      <a:endParaRPr lang="ko-KR" alt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ko-KR" alt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ko-KR" alt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2291465"/>
                  </a:ext>
                </a:extLst>
              </a:tr>
              <a:tr h="1506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Jaw contact point pivot Length [mm]</a:t>
                      </a:r>
                      <a:endParaRPr lang="ko-KR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6.5</a:t>
                      </a:r>
                      <a:endParaRPr lang="ko-KR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6.0</a:t>
                      </a:r>
                      <a:endParaRPr lang="ko-KR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10797"/>
                  </a:ext>
                </a:extLst>
              </a:tr>
              <a:tr h="1506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Jaw Torque [N mm]</a:t>
                      </a:r>
                      <a:endParaRPr lang="ko-KR" alt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357.5</a:t>
                      </a:r>
                      <a:endParaRPr lang="ko-KR" alt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330</a:t>
                      </a:r>
                      <a:endParaRPr lang="ko-KR" alt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7686875"/>
                  </a:ext>
                </a:extLst>
              </a:tr>
            </a:tbl>
          </a:graphicData>
        </a:graphic>
      </p:graphicFrame>
      <p:sp>
        <p:nvSpPr>
          <p:cNvPr id="14" name="오른쪽 화살표 13"/>
          <p:cNvSpPr/>
          <p:nvPr/>
        </p:nvSpPr>
        <p:spPr>
          <a:xfrm rot="5400000">
            <a:off x="3987022" y="3805363"/>
            <a:ext cx="324488" cy="89221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903401"/>
              </p:ext>
            </p:extLst>
          </p:nvPr>
        </p:nvGraphicFramePr>
        <p:xfrm>
          <a:off x="684497" y="4440756"/>
          <a:ext cx="692954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971">
                  <a:extLst>
                    <a:ext uri="{9D8B030D-6E8A-4147-A177-3AD203B41FA5}">
                      <a16:colId xmlns:a16="http://schemas.microsoft.com/office/drawing/2014/main" xmlns="" val="1961500367"/>
                    </a:ext>
                  </a:extLst>
                </a:gridCol>
                <a:gridCol w="1493240">
                  <a:extLst>
                    <a:ext uri="{9D8B030D-6E8A-4147-A177-3AD203B41FA5}">
                      <a16:colId xmlns:a16="http://schemas.microsoft.com/office/drawing/2014/main" xmlns="" val="1671557701"/>
                    </a:ext>
                  </a:extLst>
                </a:gridCol>
                <a:gridCol w="1302079">
                  <a:extLst>
                    <a:ext uri="{9D8B030D-6E8A-4147-A177-3AD203B41FA5}">
                      <a16:colId xmlns:a16="http://schemas.microsoft.com/office/drawing/2014/main" xmlns="" val="3012640886"/>
                    </a:ext>
                  </a:extLst>
                </a:gridCol>
                <a:gridCol w="1444625">
                  <a:extLst>
                    <a:ext uri="{9D8B030D-6E8A-4147-A177-3AD203B41FA5}">
                      <a16:colId xmlns:a16="http://schemas.microsoft.com/office/drawing/2014/main" xmlns="" val="3285759579"/>
                    </a:ext>
                  </a:extLst>
                </a:gridCol>
                <a:gridCol w="1444625">
                  <a:extLst>
                    <a:ext uri="{9D8B030D-6E8A-4147-A177-3AD203B41FA5}">
                      <a16:colId xmlns:a16="http://schemas.microsoft.com/office/drawing/2014/main" xmlns="" val="2716559578"/>
                    </a:ext>
                  </a:extLst>
                </a:gridCol>
              </a:tblGrid>
              <a:tr h="197646"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Da Vinci</a:t>
                      </a:r>
                      <a:endParaRPr lang="ko-KR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err="1">
                          <a:solidFill>
                            <a:schemeClr val="tx1"/>
                          </a:solidFill>
                        </a:rPr>
                        <a:t>LivsMed</a:t>
                      </a:r>
                      <a:endParaRPr lang="ko-KR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50617"/>
                  </a:ext>
                </a:extLst>
              </a:tr>
              <a:tr h="197646"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Large Needle</a:t>
                      </a:r>
                      <a:r>
                        <a:rPr lang="en-US" altLang="ko-KR" sz="900" b="1" baseline="0" dirty="0">
                          <a:solidFill>
                            <a:schemeClr val="tx1"/>
                          </a:solidFill>
                        </a:rPr>
                        <a:t> Driver</a:t>
                      </a:r>
                      <a:endParaRPr lang="ko-KR" alt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Large </a:t>
                      </a:r>
                      <a:r>
                        <a:rPr lang="en-US" altLang="ko-KR" sz="900" b="1" dirty="0" err="1">
                          <a:solidFill>
                            <a:schemeClr val="tx1"/>
                          </a:solidFill>
                        </a:rPr>
                        <a:t>SutureCut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Needle</a:t>
                      </a:r>
                      <a:r>
                        <a:rPr lang="en-US" altLang="ko-KR" sz="900" b="1" baseline="0" dirty="0">
                          <a:solidFill>
                            <a:schemeClr val="tx1"/>
                          </a:solidFill>
                        </a:rPr>
                        <a:t> Driver</a:t>
                      </a:r>
                      <a:endParaRPr lang="ko-KR" alt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NH01</a:t>
                      </a:r>
                      <a:endParaRPr lang="ko-KR" alt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NH02</a:t>
                      </a:r>
                      <a:endParaRPr lang="ko-KR" alt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0330142"/>
                  </a:ext>
                </a:extLst>
              </a:tr>
              <a:tr h="1506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Jaw Torque [N mm]</a:t>
                      </a:r>
                      <a:endParaRPr lang="ko-KR" alt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54.6</a:t>
                      </a:r>
                      <a:endParaRPr lang="ko-KR" alt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38.8</a:t>
                      </a:r>
                      <a:endParaRPr lang="ko-KR" alt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357.5</a:t>
                      </a:r>
                      <a:endParaRPr lang="ko-KR" alt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330</a:t>
                      </a:r>
                      <a:endParaRPr lang="ko-KR" alt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7686875"/>
                  </a:ext>
                </a:extLst>
              </a:tr>
            </a:tbl>
          </a:graphicData>
        </a:graphic>
      </p:graphicFrame>
      <p:sp>
        <p:nvSpPr>
          <p:cNvPr id="16" name="TextBox 1">
            <a:extLst>
              <a:ext uri="{FF2B5EF4-FFF2-40B4-BE49-F238E27FC236}">
                <a16:creationId xmlns:a16="http://schemas.microsoft.com/office/drawing/2014/main" xmlns="" id="{9F2098F8-767A-417F-9B1E-76F4652155DE}"/>
              </a:ext>
            </a:extLst>
          </p:cNvPr>
          <p:cNvSpPr txBox="1"/>
          <p:nvPr/>
        </p:nvSpPr>
        <p:spPr>
          <a:xfrm>
            <a:off x="380816" y="5287004"/>
            <a:ext cx="8429119" cy="1546577"/>
          </a:xfrm>
          <a:prstGeom prst="rect">
            <a:avLst/>
          </a:prstGeom>
          <a:noFill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ko-KR" sz="12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Light" panose="00000300000000000000" pitchFamily="2" charset="-127"/>
                <a:sym typeface="Wingdings" panose="05000000000000000000" pitchFamily="2" charset="2"/>
              </a:rPr>
              <a:t> </a:t>
            </a:r>
            <a:r>
              <a:rPr lang="en-US" altLang="ko-KR" sz="1200" dirty="0" err="1"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Light" panose="00000300000000000000" pitchFamily="2" charset="-127"/>
                <a:sym typeface="Wingdings" panose="05000000000000000000" pitchFamily="2" charset="2"/>
              </a:rPr>
              <a:t>LivsMed</a:t>
            </a:r>
            <a:r>
              <a:rPr lang="en-US" altLang="ko-KR" sz="12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Light" panose="00000300000000000000" pitchFamily="2" charset="-127"/>
                <a:sym typeface="Wingdings" panose="05000000000000000000" pitchFamily="2" charset="2"/>
              </a:rPr>
              <a:t> NH01, NH02 shows approximately 7 to 8 times stronger Gripping Force Torque than Da Vinci Need Driver.</a:t>
            </a:r>
            <a:endParaRPr lang="ko-KR" altLang="en-US" sz="1200" dirty="0">
              <a:latin typeface="KoPub돋움체 Medium" panose="00000600000000000000" pitchFamily="2" charset="-127"/>
              <a:ea typeface="KoPub돋움체 Medium" panose="00000600000000000000" pitchFamily="2" charset="-127"/>
              <a:cs typeface="KoPubWorld돋움체 Light" panose="00000300000000000000" pitchFamily="2" charset="-127"/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 </a:t>
            </a:r>
            <a:r>
              <a:rPr lang="en-US" altLang="ko-KR" sz="1200" b="1" dirty="0">
                <a:solidFill>
                  <a:srgbClr val="FF000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However, in the paper that tested with Da Vinci, due to the structure of the sensor housing, a value lower than the actual Gripping Force was measured by the sensor.</a:t>
            </a:r>
          </a:p>
          <a:p>
            <a:pPr>
              <a:lnSpc>
                <a:spcPct val="200000"/>
              </a:lnSpc>
            </a:pPr>
            <a:r>
              <a:rPr lang="en-US" altLang="ko-KR" sz="1200" b="1" dirty="0">
                <a:solidFill>
                  <a:srgbClr val="FF000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Therefore, the difference in Gripping Force Torque is not up to 7 to 8 times.</a:t>
            </a:r>
          </a:p>
        </p:txBody>
      </p:sp>
    </p:spTree>
    <p:extLst>
      <p:ext uri="{BB962C8B-B14F-4D97-AF65-F5344CB8AC3E}">
        <p14:creationId xmlns:p14="http://schemas.microsoft.com/office/powerpoint/2010/main" val="162706765"/>
      </p:ext>
    </p:extLst>
  </p:cSld>
  <p:clrMapOvr>
    <a:masterClrMapping/>
  </p:clrMapOvr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85CC41DFC41B541993EDF3C756D72DB" ma:contentTypeVersion="6" ma:contentTypeDescription="새 문서를 만듭니다." ma:contentTypeScope="" ma:versionID="40aac917e1892397d70541593be849a6">
  <xsd:schema xmlns:xsd="http://www.w3.org/2001/XMLSchema" xmlns:xs="http://www.w3.org/2001/XMLSchema" xmlns:p="http://schemas.microsoft.com/office/2006/metadata/properties" xmlns:ns2="03e347d5-44b0-4e08-95db-0ba0aa3e9f12" targetNamespace="http://schemas.microsoft.com/office/2006/metadata/properties" ma:root="true" ma:fieldsID="7b84fe190de1a92c17ee08e420e6ab4b" ns2:_="">
    <xsd:import namespace="03e347d5-44b0-4e08-95db-0ba0aa3e9f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e347d5-44b0-4e08-95db-0ba0aa3e9f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50D117-E5FB-4368-B147-2117EA914A1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B815CA3-5ADC-4E20-9A72-FB7E87E161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0FFDFE-C924-445F-9D66-194E221E7A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e347d5-44b0-4e08-95db-0ba0aa3e9f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2310</TotalTime>
  <Words>462</Words>
  <Application>Microsoft Office PowerPoint</Application>
  <PresentationFormat>화면 슬라이드 쇼(4:3)</PresentationFormat>
  <Paragraphs>84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6</vt:i4>
      </vt:variant>
    </vt:vector>
  </HeadingPairs>
  <TitlesOfParts>
    <vt:vector size="14" baseType="lpstr">
      <vt:lpstr>KoPubWorld돋움체 Bold</vt:lpstr>
      <vt:lpstr>KoPubWorld돋움체 Light</vt:lpstr>
      <vt:lpstr>KoPub돋움체 Medium</vt:lpstr>
      <vt:lpstr>맑은 고딕</vt:lpstr>
      <vt:lpstr>Arial</vt:lpstr>
      <vt:lpstr>Wingdings</vt:lpstr>
      <vt:lpstr>디자인 사용자 지정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Steve</dc:creator>
  <cp:lastModifiedBy>배동환</cp:lastModifiedBy>
  <cp:revision>198</cp:revision>
  <cp:lastPrinted>2020-02-11T04:49:42Z</cp:lastPrinted>
  <dcterms:created xsi:type="dcterms:W3CDTF">2017-12-12T10:33:38Z</dcterms:created>
  <dcterms:modified xsi:type="dcterms:W3CDTF">2020-05-07T06:29:41Z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0x010100385CC41DFC41B541993EDF3C756D72DB</vt:lpwstr>
  </property>
</Properties>
</file>